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C87926C-5475-4716-AB5B-F5610BFB62CD}" type="datetimeFigureOut">
              <a:rPr lang="es-MX" smtClean="0"/>
              <a:t>13/03/2012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23890F5-C7A6-4E70-B1B2-1A565B7C522C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1142984"/>
            <a:ext cx="65722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7200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¡PROBLEMAS</a:t>
            </a:r>
            <a:r>
              <a:rPr lang="es-MX" sz="4800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!</a:t>
            </a:r>
            <a:endParaRPr lang="es-MX" sz="4800" dirty="0">
              <a:solidFill>
                <a:schemeClr val="tx2">
                  <a:lumMod val="75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71604" y="2571744"/>
            <a:ext cx="63579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QUE SE PUEDEN RESOLVER</a:t>
            </a:r>
            <a:endParaRPr lang="es-MX" sz="5400" dirty="0">
              <a:solidFill>
                <a:schemeClr val="accent3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071538" y="5286388"/>
            <a:ext cx="50006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MARÍA PIZARRO ARAGONÉS          </a:t>
            </a:r>
            <a:r>
              <a:rPr lang="es-MX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28</a:t>
            </a:r>
            <a:endParaRPr lang="es-MX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85786" y="785794"/>
            <a:ext cx="7358114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</a:t>
            </a:r>
            <a:r>
              <a:rPr lang="es-MX" dirty="0" smtClean="0"/>
              <a:t> </a:t>
            </a:r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EJEMPLO</a:t>
            </a:r>
          </a:p>
          <a:p>
            <a:endParaRPr lang="es-MX" sz="3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La Sra. Teresa  vendió  </a:t>
            </a:r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25 cajas </a:t>
            </a:r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de alfajores, con </a:t>
            </a:r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12 alfajores </a:t>
            </a:r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cada una. ¿Cuántos alfajores vendió?</a:t>
            </a:r>
          </a:p>
          <a:p>
            <a:endParaRPr lang="es-MX" sz="3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Vendió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muchos</a:t>
            </a:r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alfajores =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multiplicar</a:t>
            </a:r>
          </a:p>
          <a:p>
            <a:endParaRPr lang="es-MX" sz="3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  25 </a:t>
            </a:r>
            <a:r>
              <a:rPr lang="es-MX" sz="3200" dirty="0" smtClean="0">
                <a:solidFill>
                  <a:srgbClr val="92D050"/>
                </a:solidFill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 12  =  300  </a:t>
            </a:r>
          </a:p>
          <a:p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Vendió  300 alfajores</a:t>
            </a:r>
          </a:p>
          <a:p>
            <a:endParaRPr lang="es-MX" sz="32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     </a:t>
            </a:r>
            <a:endParaRPr lang="es-MX" sz="3200" dirty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1071538" y="3214686"/>
            <a:ext cx="4500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>
            <a:off x="928662" y="5715016"/>
            <a:ext cx="40005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bo"/>
          <p:cNvSpPr/>
          <p:nvPr/>
        </p:nvSpPr>
        <p:spPr>
          <a:xfrm>
            <a:off x="5715008" y="4929198"/>
            <a:ext cx="1714512" cy="571504"/>
          </a:xfrm>
          <a:prstGeom prst="cub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857224" y="1071546"/>
            <a:ext cx="46434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¿CUÁNDO DEBO DIVIDIR?</a:t>
            </a:r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85852" y="2857496"/>
            <a:ext cx="30003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rgbClr val="FFC000"/>
                </a:solidFill>
                <a:latin typeface="Harrington" pitchFamily="82" charset="0"/>
              </a:rPr>
              <a:t>REPARTIR</a:t>
            </a:r>
          </a:p>
          <a:p>
            <a:r>
              <a:rPr lang="es-MX" sz="3200" dirty="0" smtClean="0">
                <a:solidFill>
                  <a:srgbClr val="FFC000"/>
                </a:solidFill>
                <a:latin typeface="Harrington" pitchFamily="82" charset="0"/>
              </a:rPr>
              <a:t>DITRIBUIR</a:t>
            </a:r>
            <a:endParaRPr lang="es-MX" sz="3200" dirty="0">
              <a:solidFill>
                <a:srgbClr val="FFC000"/>
              </a:solidFill>
              <a:latin typeface="Harringto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57752" y="2786058"/>
            <a:ext cx="32147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00B0F0"/>
                </a:solidFill>
                <a:latin typeface="Harrington" pitchFamily="82" charset="0"/>
              </a:rPr>
              <a:t>PROMEDIAR</a:t>
            </a:r>
          </a:p>
          <a:p>
            <a:r>
              <a:rPr lang="es-MX" sz="3600" dirty="0" smtClean="0">
                <a:solidFill>
                  <a:srgbClr val="00B0F0"/>
                </a:solidFill>
                <a:latin typeface="Harrington" pitchFamily="82" charset="0"/>
              </a:rPr>
              <a:t>CABER</a:t>
            </a:r>
            <a:endParaRPr lang="es-MX" sz="3600" dirty="0">
              <a:solidFill>
                <a:srgbClr val="00B0F0"/>
              </a:solidFill>
              <a:latin typeface="Harringto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14414" y="4500570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</a:t>
            </a:r>
            <a:endParaRPr lang="es-MX" sz="66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857752" y="4714884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</a:t>
            </a:r>
            <a:endParaRPr lang="es-MX" sz="6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0" y="1071546"/>
            <a:ext cx="314327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</a:t>
            </a:r>
            <a:r>
              <a:rPr lang="es-MX" sz="6600" dirty="0" smtClean="0">
                <a:solidFill>
                  <a:srgbClr val="92D050"/>
                </a:solidFill>
                <a:latin typeface="Comic Sans MS" pitchFamily="66" charset="0"/>
              </a:rPr>
              <a:t>:</a:t>
            </a:r>
            <a:endParaRPr lang="es-MX" sz="66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1214422"/>
            <a:ext cx="700092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EJEMPLO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Se repartieron  </a:t>
            </a: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200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globos entre </a:t>
            </a:r>
            <a:r>
              <a:rPr lang="es-MX" sz="2800" dirty="0" smtClean="0">
                <a:solidFill>
                  <a:srgbClr val="00B0F0"/>
                </a:solidFill>
                <a:latin typeface="Comic Sans MS" pitchFamily="66" charset="0"/>
              </a:rPr>
              <a:t>40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niños. ¿Cuántos recibió cada uno?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     Repartir  =  dividir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200 : 40 = 5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Cada niño recibió 5 globos</a:t>
            </a:r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2285984" y="2857496"/>
            <a:ext cx="4286280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285852" y="5500702"/>
            <a:ext cx="40719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266" name="Picture 2" descr="http://t0.gstatic.com/images?q=tbn:ANd9GcSabBNk2vvz07fQHi7-m-CCSRoarH6l1Wrl9pv17GXjuJTGn4j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00438"/>
            <a:ext cx="2305050" cy="1981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785794"/>
            <a:ext cx="48577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LOS SIGUIENTES </a:t>
            </a:r>
          </a:p>
          <a:p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PROBLEMAS </a:t>
            </a:r>
            <a:r>
              <a:rPr lang="es-MX" sz="3600" b="1" dirty="0" smtClean="0">
                <a:solidFill>
                  <a:srgbClr val="FFFF00"/>
                </a:solidFill>
                <a:latin typeface="Harrington" pitchFamily="82" charset="0"/>
              </a:rPr>
              <a:t>SE</a:t>
            </a:r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 </a:t>
            </a:r>
          </a:p>
          <a:p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3600" b="1" dirty="0" smtClean="0">
                <a:solidFill>
                  <a:srgbClr val="FFFF00"/>
                </a:solidFill>
                <a:latin typeface="Harrington" pitchFamily="82" charset="0"/>
              </a:rPr>
              <a:t>PUEDEN</a:t>
            </a:r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 RESOLVER</a:t>
            </a:r>
          </a:p>
          <a:p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 </a:t>
            </a:r>
            <a:r>
              <a:rPr lang="es-MX" sz="3600" b="1" dirty="0" smtClean="0">
                <a:solidFill>
                  <a:srgbClr val="92D050"/>
                </a:solidFill>
                <a:latin typeface="Harrington" pitchFamily="82" charset="0"/>
              </a:rPr>
              <a:t>CON UNA O MÁS</a:t>
            </a:r>
          </a:p>
          <a:p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36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 OPERACIONES.</a:t>
            </a:r>
            <a:endParaRPr lang="es-MX" sz="3600" b="1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000108"/>
            <a:ext cx="65722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Una profesora tenía  600 hojas de papel, </a:t>
            </a:r>
            <a:r>
              <a:rPr lang="es-MX" sz="2400" dirty="0" smtClean="0">
                <a:solidFill>
                  <a:srgbClr val="FFC000"/>
                </a:solidFill>
                <a:latin typeface="Comic Sans MS" pitchFamily="66" charset="0"/>
              </a:rPr>
              <a:t>después consiguió  330 hojas más; las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repartió entre sus 45 alumnos. ¿Cuántas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hojas les tocó a cada uno y cuántas sobraron?</a:t>
            </a:r>
          </a:p>
          <a:p>
            <a:endParaRPr lang="es-MX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 suman 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600 + 330 = 930</a:t>
            </a:r>
          </a:p>
          <a:p>
            <a:endParaRPr lang="es-MX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 divide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930 por 45  =  20</a:t>
            </a:r>
          </a:p>
          <a:p>
            <a:r>
              <a:rPr lang="es-MX" sz="2400" dirty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y  sobran 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30</a:t>
            </a:r>
          </a:p>
          <a:p>
            <a:endParaRPr lang="es-MX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400" dirty="0" smtClean="0">
                <a:solidFill>
                  <a:schemeClr val="accent1"/>
                </a:solidFill>
                <a:latin typeface="Comic Sans MS" pitchFamily="66" charset="0"/>
              </a:rPr>
              <a:t>RESPUESTA Cada alumno recibe 20 hojas y sobran 30 hojas.</a:t>
            </a:r>
          </a:p>
          <a:p>
            <a:endParaRPr lang="es-MX" sz="24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2 Imagen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15140" y="2571744"/>
            <a:ext cx="1366264" cy="182403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00100" y="1000108"/>
            <a:ext cx="707236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En una ferretería compran  4 cajones de tornillos, en cada cajón</a:t>
            </a:r>
          </a:p>
          <a:p>
            <a:r>
              <a:rPr lang="es-MX" sz="3200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 vienen 30 cajas, y en cada caja 50 tornillos. ¿Cuántos tornillos compraron en total?</a:t>
            </a:r>
          </a:p>
          <a:p>
            <a:endParaRPr lang="es-MX" sz="3200" dirty="0">
              <a:solidFill>
                <a:schemeClr val="tx2">
                  <a:lumMod val="9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Compraron muchos, muchos tornillos</a:t>
            </a:r>
          </a:p>
          <a:p>
            <a:r>
              <a:rPr lang="es-MX" sz="3200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rgbClr val="92D050"/>
                </a:solidFill>
                <a:latin typeface="Comic Sans MS" pitchFamily="66" charset="0"/>
              </a:rPr>
              <a:t>luego hay que multiplicar.</a:t>
            </a:r>
          </a:p>
          <a:p>
            <a:r>
              <a:rPr lang="es-MX" sz="3200" dirty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tx2">
                    <a:lumMod val="9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4 </a:t>
            </a:r>
            <a:r>
              <a:rPr lang="es-MX" sz="3200" dirty="0" smtClean="0">
                <a:solidFill>
                  <a:schemeClr val="accent1"/>
                </a:solidFill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 30 </a:t>
            </a:r>
            <a:r>
              <a:rPr lang="es-MX" sz="3200" dirty="0" smtClean="0">
                <a:solidFill>
                  <a:schemeClr val="accent1"/>
                </a:solidFill>
                <a:latin typeface="Lucida Sans Unicode"/>
                <a:cs typeface="Lucida Sans Unicode"/>
              </a:rPr>
              <a:t>•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 50 =  6.000  </a:t>
            </a:r>
          </a:p>
          <a:p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En total compraron  6.000 tornillos </a:t>
            </a:r>
            <a:endParaRPr lang="es-MX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pic>
        <p:nvPicPr>
          <p:cNvPr id="16386" name="Picture 2" descr="http://t2.gstatic.com/images?q=tbn:ANd9GcQ7SiflARNoUzyu_PXzGGoStKnW0GgcMLE0JJ9UgnXQ95eEy4gXv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72330" y="2633644"/>
            <a:ext cx="1214446" cy="12144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357166"/>
            <a:ext cx="68580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Silvia necesita 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comprar lana. Debe tejer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5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chalecos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y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10 bufandas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. Para cada chaleco necesita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3 kg de lana 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y para cada bufanda ,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2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kg de lana 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y además necesita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 kg </a:t>
            </a:r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 lana para una colcha.</a:t>
            </a:r>
          </a:p>
          <a:p>
            <a:r>
              <a:rPr lang="es-MX" sz="24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¿Cuántos kg de lana debe comprar?</a:t>
            </a:r>
          </a:p>
          <a:p>
            <a:endParaRPr lang="es-MX" sz="2400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Debemos multiplicar y sumar.</a:t>
            </a:r>
          </a:p>
          <a:p>
            <a:r>
              <a:rPr lang="es-MX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5 </a:t>
            </a:r>
            <a:r>
              <a:rPr lang="es-MX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•</a:t>
            </a:r>
            <a:r>
              <a:rPr lang="es-MX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3  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+  </a:t>
            </a:r>
            <a:r>
              <a:rPr lang="es-MX" sz="3600" dirty="0" smtClean="0">
                <a:solidFill>
                  <a:srgbClr val="92D050"/>
                </a:solidFill>
                <a:latin typeface="Comic Sans MS" pitchFamily="66" charset="0"/>
              </a:rPr>
              <a:t>10</a:t>
            </a:r>
            <a:r>
              <a:rPr lang="es-MX" sz="3600" dirty="0" smtClean="0">
                <a:solidFill>
                  <a:srgbClr val="92D050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dirty="0" smtClean="0">
                <a:solidFill>
                  <a:srgbClr val="92D050"/>
                </a:solidFill>
                <a:latin typeface="Comic Sans MS" pitchFamily="66" charset="0"/>
              </a:rPr>
              <a:t> 2 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=  15 + 20 = </a:t>
            </a:r>
            <a:r>
              <a:rPr lang="es-MX" sz="3600" dirty="0" smtClean="0">
                <a:solidFill>
                  <a:srgbClr val="FFC000"/>
                </a:solidFill>
                <a:latin typeface="Comic Sans MS" pitchFamily="66" charset="0"/>
              </a:rPr>
              <a:t>35</a:t>
            </a:r>
          </a:p>
          <a:p>
            <a:r>
              <a:rPr lang="es-MX" sz="3600" dirty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  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</a:t>
            </a:r>
            <a:endParaRPr lang="es-MX" sz="3600" dirty="0" smtClean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      </a:t>
            </a:r>
            <a:r>
              <a:rPr lang="es-MX" sz="3600" dirty="0" smtClean="0">
                <a:solidFill>
                  <a:srgbClr val="FFC000"/>
                </a:solidFill>
                <a:latin typeface="Comic Sans MS" pitchFamily="66" charset="0"/>
              </a:rPr>
              <a:t>35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+ </a:t>
            </a: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5</a:t>
            </a:r>
            <a:r>
              <a:rPr lang="es-MX" sz="36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Comic Sans MS" pitchFamily="66" charset="0"/>
              </a:rPr>
              <a:t> = </a:t>
            </a:r>
            <a:r>
              <a:rPr lang="es-MX" sz="3600" dirty="0" smtClean="0">
                <a:solidFill>
                  <a:srgbClr val="00B0F0"/>
                </a:solidFill>
                <a:latin typeface="Comic Sans MS" pitchFamily="66" charset="0"/>
              </a:rPr>
              <a:t>40</a:t>
            </a:r>
          </a:p>
          <a:p>
            <a:endParaRPr lang="es-MX" sz="2400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  <a:p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Necesita comprar  </a:t>
            </a:r>
            <a:r>
              <a:rPr lang="es-MX" sz="3600" dirty="0" smtClean="0">
                <a:solidFill>
                  <a:srgbClr val="00B0F0"/>
                </a:solidFill>
                <a:latin typeface="Comic Sans MS" pitchFamily="66" charset="0"/>
              </a:rPr>
              <a:t>40 kg </a:t>
            </a: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de lana</a:t>
            </a:r>
          </a:p>
          <a:p>
            <a:endParaRPr lang="es-MX" sz="2400" dirty="0">
              <a:solidFill>
                <a:schemeClr val="accent1">
                  <a:lumMod val="20000"/>
                  <a:lumOff val="8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3" name="2 Imagen" descr="lan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43768" y="4143380"/>
            <a:ext cx="1450463" cy="1613895"/>
          </a:xfrm>
          <a:prstGeom prst="rect">
            <a:avLst/>
          </a:prstGeom>
        </p:spPr>
      </p:pic>
      <p:sp>
        <p:nvSpPr>
          <p:cNvPr id="4" name="3 Abrir llave"/>
          <p:cNvSpPr/>
          <p:nvPr/>
        </p:nvSpPr>
        <p:spPr>
          <a:xfrm rot="16200000">
            <a:off x="3571868" y="3429000"/>
            <a:ext cx="250033" cy="125016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4 Abrir llave"/>
          <p:cNvSpPr/>
          <p:nvPr/>
        </p:nvSpPr>
        <p:spPr>
          <a:xfrm rot="16200000">
            <a:off x="1643042" y="3357562"/>
            <a:ext cx="250033" cy="1250165"/>
          </a:xfrm>
          <a:prstGeom prst="leftBrac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CuadroTexto"/>
          <p:cNvSpPr txBox="1"/>
          <p:nvPr/>
        </p:nvSpPr>
        <p:spPr>
          <a:xfrm>
            <a:off x="357158" y="4071942"/>
            <a:ext cx="5143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Lana chalecos   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lana bufandas</a:t>
            </a:r>
            <a:endParaRPr lang="es-MX" sz="28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714356"/>
            <a:ext cx="614366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Para una construcción se compraron  </a:t>
            </a:r>
            <a:r>
              <a:rPr lang="es-MX" sz="2800" dirty="0" smtClean="0">
                <a:solidFill>
                  <a:srgbClr val="00B050"/>
                </a:solidFill>
                <a:latin typeface="Comic Sans MS" pitchFamily="66" charset="0"/>
              </a:rPr>
              <a:t>50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 sacos de cemento de </a:t>
            </a:r>
            <a:r>
              <a:rPr lang="es-MX" sz="2800" dirty="0" smtClean="0">
                <a:solidFill>
                  <a:srgbClr val="00B050"/>
                </a:solidFill>
                <a:latin typeface="Comic Sans MS" pitchFamily="66" charset="0"/>
              </a:rPr>
              <a:t>40kg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 cada uno  y 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60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sacos, de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35 kg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cada uno. ¿Cuántos kg de cemento se compraron en total? </a:t>
            </a:r>
          </a:p>
          <a:p>
            <a:endParaRPr lang="es-MX" sz="2400" dirty="0" smtClean="0">
              <a:solidFill>
                <a:srgbClr val="92D050"/>
              </a:solidFill>
              <a:latin typeface="Comic Sans MS" pitchFamily="66" charset="0"/>
            </a:endParaRPr>
          </a:p>
          <a:p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Una técnica para ayudar en la resolución de problemas es :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     </a:t>
            </a:r>
            <a:r>
              <a:rPr lang="es-MX" sz="24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Reescribir el problema en frases cortar.</a:t>
            </a: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rgbClr val="92D050"/>
                </a:solidFill>
                <a:latin typeface="Kristen ITC" pitchFamily="66" charset="0"/>
              </a:rPr>
              <a:t>  Subrayar los datos y la pregunta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es-MX" sz="2400" dirty="0" smtClean="0">
              <a:solidFill>
                <a:schemeClr val="accent1">
                  <a:lumMod val="60000"/>
                  <a:lumOff val="40000"/>
                </a:schemeClr>
              </a:solidFill>
              <a:latin typeface="Kristen ITC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Kristen ITC" pitchFamily="66" charset="0"/>
              </a:rPr>
              <a:t> Los datos están con otro  color</a:t>
            </a:r>
            <a:endParaRPr lang="es-MX" sz="2400" dirty="0">
              <a:solidFill>
                <a:schemeClr val="accent1">
                  <a:lumMod val="60000"/>
                  <a:lumOff val="40000"/>
                </a:schemeClr>
              </a:solidFill>
              <a:latin typeface="Kristen ITC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3643306" y="2428868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5 Conector recto"/>
          <p:cNvCxnSpPr/>
          <p:nvPr/>
        </p:nvCxnSpPr>
        <p:spPr>
          <a:xfrm>
            <a:off x="1500166" y="2928934"/>
            <a:ext cx="42862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Rectángulo redondeado"/>
          <p:cNvSpPr/>
          <p:nvPr/>
        </p:nvSpPr>
        <p:spPr>
          <a:xfrm>
            <a:off x="6929454" y="4000504"/>
            <a:ext cx="1214446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Rectángulo"/>
          <p:cNvSpPr/>
          <p:nvPr/>
        </p:nvSpPr>
        <p:spPr>
          <a:xfrm>
            <a:off x="7000892" y="4572008"/>
            <a:ext cx="1000132" cy="4286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6858016" y="4500570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bg1"/>
                </a:solidFill>
              </a:rPr>
              <a:t>Cemento</a:t>
            </a:r>
            <a:endParaRPr lang="es-MX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85852" y="1142984"/>
            <a:ext cx="235745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Para una construcción se compraron  </a:t>
            </a:r>
            <a:r>
              <a:rPr lang="es-MX" sz="2400" dirty="0" smtClean="0">
                <a:solidFill>
                  <a:srgbClr val="00B050"/>
                </a:solidFill>
                <a:latin typeface="Comic Sans MS" pitchFamily="66" charset="0"/>
              </a:rPr>
              <a:t>50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sacos de cemento de </a:t>
            </a:r>
            <a:r>
              <a:rPr lang="es-MX" sz="2400" dirty="0" smtClean="0">
                <a:solidFill>
                  <a:srgbClr val="00B050"/>
                </a:solidFill>
                <a:latin typeface="Comic Sans MS" pitchFamily="66" charset="0"/>
              </a:rPr>
              <a:t>40kg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cada uno  y 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60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sacos, de </a:t>
            </a:r>
            <a:r>
              <a:rPr lang="es-MX" sz="24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35 kg </a:t>
            </a:r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cada uno. ¿Cuántos kg de cemento se compraron en total? </a:t>
            </a:r>
          </a:p>
          <a:p>
            <a:endParaRPr lang="es-MX" sz="2400" dirty="0" smtClean="0">
              <a:solidFill>
                <a:srgbClr val="92D050"/>
              </a:solidFill>
              <a:latin typeface="Comic Sans MS" pitchFamily="66" charset="0"/>
            </a:endParaRPr>
          </a:p>
        </p:txBody>
      </p:sp>
      <p:cxnSp>
        <p:nvCxnSpPr>
          <p:cNvPr id="7" name="6 Conector recto"/>
          <p:cNvCxnSpPr/>
          <p:nvPr/>
        </p:nvCxnSpPr>
        <p:spPr>
          <a:xfrm>
            <a:off x="1571604" y="4429132"/>
            <a:ext cx="17145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500166" y="4786322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1428728" y="5214950"/>
            <a:ext cx="185738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>
            <a:off x="1428728" y="5500702"/>
            <a:ext cx="78581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>
            <a:off x="4143372" y="1357298"/>
            <a:ext cx="3857652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es-MX" sz="2800" dirty="0" smtClean="0">
                <a:solidFill>
                  <a:schemeClr val="accent1"/>
                </a:solidFill>
                <a:latin typeface="Comic Sans MS" pitchFamily="66" charset="0"/>
              </a:rPr>
              <a:t>50 </a:t>
            </a:r>
            <a:r>
              <a:rPr lang="es-MX" sz="2800" dirty="0" smtClean="0">
                <a:solidFill>
                  <a:schemeClr val="accent1"/>
                </a:solidFill>
                <a:latin typeface="Lucida Sans Unicode"/>
                <a:cs typeface="Lucida Sans Unicode"/>
              </a:rPr>
              <a:t>•</a:t>
            </a:r>
            <a:r>
              <a:rPr lang="es-MX" sz="2800" dirty="0" smtClean="0">
                <a:solidFill>
                  <a:schemeClr val="accent1"/>
                </a:solidFill>
                <a:latin typeface="Comic Sans MS" pitchFamily="66" charset="0"/>
              </a:rPr>
              <a:t> 40  =  2000</a:t>
            </a:r>
          </a:p>
          <a:p>
            <a:endParaRPr lang="es-MX" sz="2800" dirty="0" smtClean="0">
              <a:solidFill>
                <a:srgbClr val="00B050"/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rgbClr val="00B050"/>
                </a:solidFill>
                <a:latin typeface="Comic Sans MS" pitchFamily="66" charset="0"/>
              </a:rPr>
              <a:t> 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35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Lucida Sans Unicode"/>
                <a:cs typeface="Lucida Sans Unicode"/>
              </a:rPr>
              <a:t>•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60  =   2100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/>
                </a:solidFill>
                <a:latin typeface="Comic Sans MS" pitchFamily="66" charset="0"/>
              </a:rPr>
              <a:t> 2.000 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+  2.100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rgbClr val="FFC000"/>
                </a:solidFill>
                <a:latin typeface="Comic Sans MS" pitchFamily="66" charset="0"/>
              </a:rPr>
              <a:t>   =  4.100</a:t>
            </a:r>
          </a:p>
          <a:p>
            <a:endParaRPr lang="es-MX" sz="28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Compraron 4.100 kg de cemento.</a:t>
            </a:r>
          </a:p>
          <a:p>
            <a:endParaRPr lang="es-MX" dirty="0" smtClean="0"/>
          </a:p>
          <a:p>
            <a:endParaRPr lang="es-MX" dirty="0"/>
          </a:p>
        </p:txBody>
      </p:sp>
      <p:sp>
        <p:nvSpPr>
          <p:cNvPr id="12" name="11 Rectángulo redondeado"/>
          <p:cNvSpPr/>
          <p:nvPr/>
        </p:nvSpPr>
        <p:spPr>
          <a:xfrm>
            <a:off x="2786050" y="5643578"/>
            <a:ext cx="642942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Rectángulo"/>
          <p:cNvSpPr/>
          <p:nvPr/>
        </p:nvSpPr>
        <p:spPr>
          <a:xfrm>
            <a:off x="2786050" y="5786454"/>
            <a:ext cx="642942" cy="2857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857232"/>
            <a:ext cx="542928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REESCRIBIR con  FRASES   CORTAS</a:t>
            </a:r>
            <a:endParaRPr lang="es-MX" sz="4400" b="1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57224" y="3143248"/>
            <a:ext cx="614366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rgbClr val="00B050"/>
                </a:solidFill>
                <a:latin typeface="Comic Sans MS" pitchFamily="66" charset="0"/>
              </a:rPr>
              <a:t>SUBRAYAR O COLOREAR DATOS Y PREGUNTAS</a:t>
            </a:r>
            <a:endParaRPr lang="es-MX" sz="4400" b="1" dirty="0">
              <a:solidFill>
                <a:srgbClr val="00B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natt54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662" y="857232"/>
            <a:ext cx="7296880" cy="53766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714348" y="642918"/>
            <a:ext cx="41434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RESUELVE:</a:t>
            </a:r>
          </a:p>
          <a:p>
            <a:endParaRPr lang="es-MX" sz="3200" dirty="0" smtClean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1) En un almacén vendieron </a:t>
            </a:r>
            <a:r>
              <a:rPr lang="es-MX" sz="3200" dirty="0" smtClean="0">
                <a:solidFill>
                  <a:srgbClr val="00B050"/>
                </a:solidFill>
                <a:latin typeface="Comic Sans MS" pitchFamily="66" charset="0"/>
              </a:rPr>
              <a:t>8 cajas</a:t>
            </a:r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cada una con </a:t>
            </a:r>
            <a:r>
              <a:rPr lang="es-MX" sz="3200" dirty="0" smtClean="0">
                <a:solidFill>
                  <a:srgbClr val="00B050"/>
                </a:solidFill>
                <a:latin typeface="Comic Sans MS" pitchFamily="66" charset="0"/>
              </a:rPr>
              <a:t>30 helados</a:t>
            </a:r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, y </a:t>
            </a:r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50 helados </a:t>
            </a:r>
            <a:r>
              <a:rPr lang="es-MX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individuales. ¿cuántos helados vendieron? </a:t>
            </a:r>
            <a:endParaRPr lang="es-MX" sz="32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928662" y="4572008"/>
            <a:ext cx="31432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4 Conector recto"/>
          <p:cNvCxnSpPr/>
          <p:nvPr/>
        </p:nvCxnSpPr>
        <p:spPr>
          <a:xfrm>
            <a:off x="785786" y="5143512"/>
            <a:ext cx="192882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5 CuadroTexto"/>
          <p:cNvSpPr txBox="1"/>
          <p:nvPr/>
        </p:nvSpPr>
        <p:spPr>
          <a:xfrm>
            <a:off x="4500562" y="1571612"/>
            <a:ext cx="321471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8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  <a:cs typeface="Lucida Sans Unicode"/>
              </a:rPr>
              <a:t>•</a:t>
            </a: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 30  +  50 =</a:t>
            </a:r>
          </a:p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= 240   +  50 =</a:t>
            </a:r>
          </a:p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 =   290</a:t>
            </a:r>
          </a:p>
          <a:p>
            <a:endParaRPr lang="es-MX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Vendieron $290 helados.</a:t>
            </a:r>
            <a:endParaRPr lang="es-MX" sz="32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6 Cubo"/>
          <p:cNvSpPr/>
          <p:nvPr/>
        </p:nvSpPr>
        <p:spPr>
          <a:xfrm>
            <a:off x="4572000" y="5357826"/>
            <a:ext cx="1643074" cy="714380"/>
          </a:xfrm>
          <a:prstGeom prst="cub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142976" y="857232"/>
            <a:ext cx="3643338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Esteban tenía  </a:t>
            </a:r>
            <a:r>
              <a:rPr lang="es-MX" sz="3200" dirty="0" smtClean="0">
                <a:solidFill>
                  <a:srgbClr val="00B050"/>
                </a:solidFill>
                <a:latin typeface="Comic Sans MS" pitchFamily="66" charset="0"/>
              </a:rPr>
              <a:t>400 caramelos</a:t>
            </a:r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 Repartió  </a:t>
            </a:r>
            <a:r>
              <a:rPr lang="es-MX" sz="3200" dirty="0" smtClean="0">
                <a:solidFill>
                  <a:srgbClr val="00B0F0"/>
                </a:solidFill>
                <a:latin typeface="Comic Sans MS" pitchFamily="66" charset="0"/>
              </a:rPr>
              <a:t>300 entre 20 niños</a:t>
            </a:r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.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¿Cuántos caramelos recibió cada niño?</a:t>
            </a:r>
          </a:p>
          <a:p>
            <a:pPr marL="514350" indent="-514350">
              <a:buAutoNum type="alphaLcParenR"/>
            </a:pPr>
            <a:r>
              <a:rPr lang="es-MX" sz="3200" dirty="0" smtClean="0">
                <a:solidFill>
                  <a:schemeClr val="accent1"/>
                </a:solidFill>
                <a:latin typeface="Comic Sans MS" pitchFamily="66" charset="0"/>
              </a:rPr>
              <a:t>¿Con cuántos caramelos se quedó?</a:t>
            </a:r>
            <a:endParaRPr lang="es-MX" sz="3200" dirty="0">
              <a:solidFill>
                <a:schemeClr val="accent1"/>
              </a:solidFill>
              <a:latin typeface="Comic Sans MS" pitchFamily="66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714480" y="3786190"/>
            <a:ext cx="24288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>
            <a:off x="1785918" y="5286388"/>
            <a:ext cx="250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10 Conector recto"/>
          <p:cNvCxnSpPr/>
          <p:nvPr/>
        </p:nvCxnSpPr>
        <p:spPr>
          <a:xfrm>
            <a:off x="2000232" y="3286124"/>
            <a:ext cx="142876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15 Conector recto"/>
          <p:cNvCxnSpPr/>
          <p:nvPr/>
        </p:nvCxnSpPr>
        <p:spPr>
          <a:xfrm>
            <a:off x="1643042" y="4214818"/>
            <a:ext cx="22145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714480" y="4786322"/>
            <a:ext cx="9286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714480" y="5786454"/>
            <a:ext cx="2500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785918" y="6215082"/>
            <a:ext cx="1214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9 CuadroTexto"/>
          <p:cNvSpPr txBox="1"/>
          <p:nvPr/>
        </p:nvSpPr>
        <p:spPr>
          <a:xfrm>
            <a:off x="4214810" y="1214422"/>
            <a:ext cx="371477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a)  300 : 20 = 15</a:t>
            </a:r>
          </a:p>
          <a:p>
            <a:endParaRPr lang="es-MX" sz="3200" dirty="0" smtClean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Cada niño recibió 15 caramelos</a:t>
            </a:r>
          </a:p>
          <a:p>
            <a:endParaRPr lang="es-MX" sz="3200" dirty="0" smtClean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b) 400- 300 =</a:t>
            </a:r>
          </a:p>
          <a:p>
            <a:r>
              <a:rPr lang="es-MX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        100</a:t>
            </a:r>
          </a:p>
          <a:p>
            <a:r>
              <a:rPr lang="es-MX" sz="32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Se quedó con 100 caramelos.</a:t>
            </a:r>
          </a:p>
          <a:p>
            <a:endParaRPr lang="es-MX" sz="3200" dirty="0">
              <a:solidFill>
                <a:schemeClr val="accent3">
                  <a:lumMod val="40000"/>
                  <a:lumOff val="6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785794"/>
            <a:ext cx="778674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DATOS  </a:t>
            </a:r>
            <a:r>
              <a:rPr lang="es-MX" sz="3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INÚTILES</a:t>
            </a:r>
            <a:endParaRPr lang="es-MX" sz="3200" b="1" dirty="0" smtClean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  A veces, en los problemas,</a:t>
            </a:r>
          </a:p>
          <a:p>
            <a:r>
              <a:rPr lang="es-MX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 hay datos que </a:t>
            </a:r>
            <a:r>
              <a:rPr lang="es-MX" sz="3200" b="1" dirty="0" smtClean="0">
                <a:solidFill>
                  <a:srgbClr val="00B0F0"/>
                </a:solidFill>
                <a:latin typeface="Harrington" pitchFamily="82" charset="0"/>
              </a:rPr>
              <a:t>no sirven </a:t>
            </a:r>
            <a:r>
              <a:rPr lang="es-MX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para resolver el problema.</a:t>
            </a:r>
          </a:p>
          <a:p>
            <a:r>
              <a:rPr lang="es-MX" sz="3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 Ejemplos</a:t>
            </a:r>
          </a:p>
          <a:p>
            <a:r>
              <a:rPr lang="es-MX" sz="3200" b="1" dirty="0" smtClean="0">
                <a:solidFill>
                  <a:schemeClr val="accent1"/>
                </a:solidFill>
                <a:latin typeface="Harrington" pitchFamily="82" charset="0"/>
              </a:rPr>
              <a:t>   </a:t>
            </a:r>
            <a:r>
              <a:rPr lang="es-MX" sz="3200" b="1" dirty="0" smtClean="0">
                <a:solidFill>
                  <a:schemeClr val="accent1"/>
                </a:solidFill>
                <a:latin typeface="Kristen ITC" pitchFamily="66" charset="0"/>
              </a:rPr>
              <a:t>José, nació en el año 2.001, tiene 3 gatos,</a:t>
            </a:r>
          </a:p>
          <a:p>
            <a:r>
              <a:rPr lang="es-MX" sz="3200" b="1" dirty="0" smtClean="0">
                <a:solidFill>
                  <a:schemeClr val="accent1"/>
                </a:solidFill>
                <a:latin typeface="Kristen ITC" pitchFamily="66" charset="0"/>
              </a:rPr>
              <a:t>Y desea comprarles comida. La bolsa de comida para gatos vale $2.000, desea comprar 5 bolsas. ¿Cuánto le cuestan?</a:t>
            </a:r>
          </a:p>
          <a:p>
            <a:r>
              <a:rPr lang="es-MX" sz="3200" b="1" dirty="0" smtClean="0">
                <a:solidFill>
                  <a:schemeClr val="accent1"/>
                </a:solidFill>
                <a:latin typeface="Harrington" pitchFamily="82" charset="0"/>
              </a:rPr>
              <a:t> </a:t>
            </a:r>
            <a:endParaRPr lang="es-MX" sz="3200" b="1" dirty="0">
              <a:solidFill>
                <a:schemeClr val="accent1"/>
              </a:solidFill>
              <a:latin typeface="Harrington" pitchFamily="82" charset="0"/>
            </a:endParaRPr>
          </a:p>
        </p:txBody>
      </p:sp>
      <p:sp>
        <p:nvSpPr>
          <p:cNvPr id="3" name="2 Flecha derecha"/>
          <p:cNvSpPr/>
          <p:nvPr/>
        </p:nvSpPr>
        <p:spPr>
          <a:xfrm>
            <a:off x="6215074" y="6000768"/>
            <a:ext cx="1000132" cy="285752"/>
          </a:xfrm>
          <a:prstGeom prst="rightArrow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571480"/>
            <a:ext cx="700092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¿Cuáles datos no sirven para resolver el problema?</a:t>
            </a:r>
          </a:p>
          <a:p>
            <a:endParaRPr lang="es-MX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endParaRPr lang="es-MX" sz="32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¿Cuáles datos son necesarios para resolver el problema, es decir, responder la pregunta del problema?</a:t>
            </a:r>
            <a:endParaRPr lang="es-MX" sz="32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1357290" y="178592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Año 2.001  y  3 gatos</a:t>
            </a:r>
            <a:endParaRPr lang="es-MX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1285852" y="4572008"/>
            <a:ext cx="58579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5 bolsas       $ 2.000 c/u</a:t>
            </a:r>
          </a:p>
          <a:p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2.000 </a:t>
            </a: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Lucida Sans Unicode"/>
                <a:cs typeface="Lucida Sans Unicode"/>
              </a:rPr>
              <a:t>•</a:t>
            </a: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5  =  $10.000</a:t>
            </a:r>
            <a:endParaRPr lang="es-MX" sz="36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642910" y="285728"/>
            <a:ext cx="8001056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/>
              <a:t> 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EJEMPLO</a:t>
            </a:r>
          </a:p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En un paso fronterizo pasan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5600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vehículos en </a:t>
            </a:r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7 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horas. A veces pasan </a:t>
            </a:r>
            <a:r>
              <a:rPr lang="es-MX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500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autos y </a:t>
            </a:r>
            <a:r>
              <a:rPr lang="es-MX" sz="2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Comic Sans MS" pitchFamily="66" charset="0"/>
              </a:rPr>
              <a:t>30 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camiones, en la mañana.</a:t>
            </a:r>
          </a:p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28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¿Cuántos vehículos pasan en promedio en una hora?</a:t>
            </a:r>
          </a:p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datos necesarios 5.600 en 7 horas</a:t>
            </a:r>
            <a:r>
              <a:rPr lang="es-MX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s-MX" sz="2800" dirty="0" smtClean="0">
                <a:solidFill>
                  <a:srgbClr val="00B0F0"/>
                </a:solidFill>
                <a:latin typeface="Comic Sans MS" pitchFamily="66" charset="0"/>
              </a:rPr>
              <a:t>Datos inútiles para resolver el problema 500 autos y 30 camiones.</a:t>
            </a:r>
          </a:p>
          <a:p>
            <a:endParaRPr lang="es-MX" sz="2800" dirty="0" smtClean="0">
              <a:solidFill>
                <a:srgbClr val="00B0F0"/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rgbClr val="FFC000"/>
                </a:solidFill>
                <a:latin typeface="Comic Sans MS" pitchFamily="66" charset="0"/>
              </a:rPr>
              <a:t>  solución </a:t>
            </a:r>
            <a:r>
              <a:rPr lang="es-MX" sz="3200" dirty="0" smtClean="0">
                <a:solidFill>
                  <a:srgbClr val="FFC000"/>
                </a:solidFill>
                <a:latin typeface="Comic Sans MS" pitchFamily="66" charset="0"/>
              </a:rPr>
              <a:t>       </a:t>
            </a:r>
            <a:r>
              <a:rPr lang="es-MX" sz="3200" dirty="0" smtClean="0">
                <a:solidFill>
                  <a:srgbClr val="FFC000"/>
                </a:solidFill>
                <a:latin typeface="Comic Sans MS" pitchFamily="66" charset="0"/>
              </a:rPr>
              <a:t>5.600 : 7 = 800</a:t>
            </a:r>
          </a:p>
          <a:p>
            <a:endParaRPr lang="es-MX" sz="3200" dirty="0" smtClean="0">
              <a:solidFill>
                <a:srgbClr val="FFC000"/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Pasan, en una hora, en promedio </a:t>
            </a:r>
            <a:r>
              <a:rPr lang="es-MX" sz="3200" dirty="0" smtClean="0">
                <a:solidFill>
                  <a:srgbClr val="FFC000"/>
                </a:solidFill>
                <a:latin typeface="Comic Sans MS" pitchFamily="66" charset="0"/>
              </a:rPr>
              <a:t>800 </a:t>
            </a:r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vehículos.</a:t>
            </a:r>
          </a:p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71472" y="428604"/>
            <a:ext cx="764386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 Se estima que cada persona usa, en promedio</a:t>
            </a:r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, 6 bolsas </a:t>
            </a:r>
            <a:r>
              <a:rPr lang="es-MX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plásticas por semana. En Chile somos aproximadamente </a:t>
            </a:r>
            <a:r>
              <a:rPr lang="es-MX" sz="3600" dirty="0" smtClean="0">
                <a:solidFill>
                  <a:srgbClr val="92D050"/>
                </a:solidFill>
                <a:latin typeface="Comic Sans MS" pitchFamily="66" charset="0"/>
              </a:rPr>
              <a:t>17.000.000 </a:t>
            </a:r>
            <a:r>
              <a:rPr lang="es-MX" sz="3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itchFamily="66" charset="0"/>
              </a:rPr>
              <a:t>habitantes. ¿Cuántas bolsas usaremos en la semana?</a:t>
            </a:r>
          </a:p>
          <a:p>
            <a:r>
              <a:rPr lang="es-MX" sz="3600" dirty="0" smtClean="0">
                <a:solidFill>
                  <a:srgbClr val="FFC000"/>
                </a:solidFill>
                <a:latin typeface="Comic Sans MS" pitchFamily="66" charset="0"/>
              </a:rPr>
              <a:t>Muchas, muchas ,…….</a:t>
            </a:r>
          </a:p>
          <a:p>
            <a:endParaRPr lang="es-MX" sz="3600" dirty="0" smtClean="0">
              <a:solidFill>
                <a:schemeClr val="accent1"/>
              </a:solidFill>
              <a:latin typeface="Comic Sans MS" pitchFamily="66" charset="0"/>
            </a:endParaRPr>
          </a:p>
          <a:p>
            <a:r>
              <a:rPr lang="es-MX" sz="3600" dirty="0" smtClean="0">
                <a:solidFill>
                  <a:schemeClr val="accent1"/>
                </a:solidFill>
                <a:latin typeface="Comic Sans MS" pitchFamily="66" charset="0"/>
              </a:rPr>
              <a:t>   17.000.000 </a:t>
            </a:r>
            <a:r>
              <a:rPr lang="es-MX" sz="3600" dirty="0" smtClean="0">
                <a:solidFill>
                  <a:schemeClr val="accent1"/>
                </a:solidFill>
                <a:latin typeface="Lucida Sans Unicode"/>
                <a:cs typeface="Lucida Sans Unicode"/>
              </a:rPr>
              <a:t>•</a:t>
            </a:r>
            <a:r>
              <a:rPr lang="es-MX" sz="3600" dirty="0" smtClean="0">
                <a:solidFill>
                  <a:schemeClr val="accent1"/>
                </a:solidFill>
                <a:latin typeface="Comic Sans MS" pitchFamily="66" charset="0"/>
              </a:rPr>
              <a:t>6 = 102.000.000</a:t>
            </a:r>
          </a:p>
          <a:p>
            <a:r>
              <a:rPr lang="es-MX" sz="36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102 millones de bolsas a la semana</a:t>
            </a:r>
            <a:r>
              <a:rPr lang="es-MX" sz="3600" dirty="0" smtClean="0">
                <a:solidFill>
                  <a:srgbClr val="FFC000"/>
                </a:solidFill>
                <a:latin typeface="Kristen ITC" pitchFamily="66" charset="0"/>
              </a:rPr>
              <a:t>.</a:t>
            </a:r>
            <a:endParaRPr lang="es-MX" sz="3600" dirty="0">
              <a:solidFill>
                <a:srgbClr val="FFC000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571472" y="2571744"/>
            <a:ext cx="4357718" cy="403187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dirty="0" smtClean="0"/>
              <a:t> </a:t>
            </a:r>
            <a:r>
              <a:rPr lang="es-MX" sz="2800" dirty="0" smtClean="0">
                <a:latin typeface="Harrington" pitchFamily="82" charset="0"/>
              </a:rPr>
              <a:t>ESPERO QUE HAYAS APRENDIDO</a:t>
            </a:r>
          </a:p>
          <a:p>
            <a:endParaRPr lang="es-MX" sz="2800" dirty="0" smtClean="0">
              <a:latin typeface="Harrington" pitchFamily="82" charset="0"/>
            </a:endParaRPr>
          </a:p>
          <a:p>
            <a:endParaRPr lang="es-MX" sz="2800" dirty="0" smtClean="0">
              <a:latin typeface="Harrington" pitchFamily="82" charset="0"/>
            </a:endParaRPr>
          </a:p>
          <a:p>
            <a:r>
              <a:rPr lang="es-MX" sz="4800" dirty="0" smtClean="0">
                <a:latin typeface="Harrington" pitchFamily="82" charset="0"/>
              </a:rPr>
              <a:t>MARÍA PIZARRO</a:t>
            </a:r>
          </a:p>
          <a:p>
            <a:r>
              <a:rPr lang="es-MX" sz="4800" dirty="0" smtClean="0">
                <a:latin typeface="Harrington" pitchFamily="82" charset="0"/>
              </a:rPr>
              <a:t>ARAGONÉS</a:t>
            </a:r>
            <a:endParaRPr lang="es-MX" sz="4800" dirty="0">
              <a:latin typeface="Harrington" pitchFamily="82" charset="0"/>
            </a:endParaRPr>
          </a:p>
        </p:txBody>
      </p:sp>
      <p:sp>
        <p:nvSpPr>
          <p:cNvPr id="3" name="2 Elipse"/>
          <p:cNvSpPr/>
          <p:nvPr/>
        </p:nvSpPr>
        <p:spPr>
          <a:xfrm>
            <a:off x="4071934" y="928670"/>
            <a:ext cx="4286280" cy="2571768"/>
          </a:xfrm>
          <a:prstGeom prst="ellipse">
            <a:avLst/>
          </a:prstGeom>
          <a:solidFill>
            <a:srgbClr val="C00000"/>
          </a:solidFill>
          <a:ln>
            <a:solidFill>
              <a:srgbClr val="C00000"/>
            </a:solidFill>
          </a:ln>
          <a:effectLst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" name="1 CuadroTexto"/>
          <p:cNvSpPr txBox="1"/>
          <p:nvPr/>
        </p:nvSpPr>
        <p:spPr>
          <a:xfrm>
            <a:off x="5072066" y="1500174"/>
            <a:ext cx="54292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arrington" pitchFamily="82" charset="0"/>
              </a:rPr>
              <a:t>FIN</a:t>
            </a:r>
            <a:endParaRPr lang="es-MX" sz="9600" dirty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857232"/>
            <a:ext cx="750099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PARA RESOLVER UN PROBLEMA :</a:t>
            </a:r>
          </a:p>
          <a:p>
            <a:endParaRPr lang="es-MX" sz="28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rgbClr val="FFC000"/>
                </a:solidFill>
                <a:latin typeface="Comic Sans MS" pitchFamily="66" charset="0"/>
              </a:rPr>
              <a:t>LEERLO CON ATENCIÓN.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1"/>
                </a:solidFill>
                <a:latin typeface="Comic Sans MS" pitchFamily="66" charset="0"/>
              </a:rPr>
              <a:t>SUBRAYAR LA PREGUNTA.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DETERMINAR LOS DATOS QUE NECESITAS PARA CONTESTAR LA PREGUNTA.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EFECTUAR LAS OPERACIONES.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LEER DE NUEVO LA PREGUNTA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r>
              <a:rPr lang="es-MX" sz="2800" dirty="0" smtClean="0">
                <a:solidFill>
                  <a:srgbClr val="00B0F0"/>
                </a:solidFill>
                <a:latin typeface="Comic Sans MS" pitchFamily="66" charset="0"/>
              </a:rPr>
              <a:t>CONTESTAR LA PREGUNTA.</a:t>
            </a:r>
          </a:p>
          <a:p>
            <a:endParaRPr lang="es-MX" sz="28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500034" y="1000108"/>
            <a:ext cx="800105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  </a:t>
            </a:r>
            <a:r>
              <a:rPr lang="es-MX" sz="4800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PROBLEMAS CON LAS </a:t>
            </a:r>
          </a:p>
          <a:p>
            <a:endParaRPr lang="es-MX" sz="4800" dirty="0" smtClean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  <a:p>
            <a:r>
              <a:rPr lang="es-MX" sz="4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CUATRO OPERACIONES </a:t>
            </a:r>
            <a:endParaRPr lang="es-MX" sz="4800" dirty="0" smtClean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  <a:p>
            <a:endParaRPr lang="es-MX" sz="4800" dirty="0" smtClean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  <a:p>
            <a:r>
              <a:rPr lang="es-MX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arrington" pitchFamily="82" charset="0"/>
              </a:rPr>
              <a:t> NÚMEROS NATURALES</a:t>
            </a:r>
            <a:endParaRPr lang="es-MX" sz="4800" dirty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1000108"/>
            <a:ext cx="67151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arrington" pitchFamily="82" charset="0"/>
              </a:rPr>
              <a:t>¿CUÁNDO DEBO SUMAR?</a:t>
            </a:r>
          </a:p>
          <a:p>
            <a:r>
              <a:rPr lang="es-MX" sz="5400" dirty="0">
                <a:solidFill>
                  <a:schemeClr val="accent3">
                    <a:lumMod val="40000"/>
                    <a:lumOff val="60000"/>
                  </a:schemeClr>
                </a:solidFill>
                <a:latin typeface="Harrington" pitchFamily="82" charset="0"/>
              </a:rPr>
              <a:t> </a:t>
            </a:r>
            <a:r>
              <a:rPr lang="es-MX" sz="54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Harrington" pitchFamily="82" charset="0"/>
              </a:rPr>
              <a:t>   </a:t>
            </a:r>
            <a:endParaRPr lang="es-MX" sz="3200" dirty="0">
              <a:solidFill>
                <a:schemeClr val="accent3">
                  <a:lumMod val="40000"/>
                  <a:lumOff val="6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500166" y="3000372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AGREGAR</a:t>
            </a:r>
            <a:endParaRPr lang="es-MX" sz="3600" dirty="0">
              <a:solidFill>
                <a:schemeClr val="tx2">
                  <a:lumMod val="75000"/>
                </a:schemeClr>
              </a:solidFill>
              <a:latin typeface="Harringto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2714612" y="3857628"/>
            <a:ext cx="478634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rgbClr val="92D050"/>
                </a:solidFill>
                <a:latin typeface="Harrington" pitchFamily="82" charset="0"/>
              </a:rPr>
              <a:t>AÑADIR</a:t>
            </a:r>
          </a:p>
          <a:p>
            <a:r>
              <a:rPr lang="es-MX" sz="3600" dirty="0" smtClean="0">
                <a:solidFill>
                  <a:srgbClr val="92D050"/>
                </a:solidFill>
                <a:latin typeface="Harrington" pitchFamily="82" charset="0"/>
              </a:rPr>
              <a:t>INCREMENTAR  ……</a:t>
            </a:r>
            <a:endParaRPr lang="es-MX" sz="3600" dirty="0">
              <a:solidFill>
                <a:srgbClr val="92D050"/>
              </a:solidFill>
              <a:latin typeface="Harrington" pitchFamily="82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5143504" y="2786058"/>
            <a:ext cx="24288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1"/>
                </a:solidFill>
                <a:latin typeface="Harrington" pitchFamily="82" charset="0"/>
              </a:rPr>
              <a:t>AUMENTAR</a:t>
            </a:r>
            <a:endParaRPr lang="es-MX" sz="3200" dirty="0">
              <a:solidFill>
                <a:schemeClr val="accent1"/>
              </a:solidFill>
              <a:latin typeface="Harringto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57356" y="5357826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endParaRPr lang="es-MX" sz="72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214678" y="4929198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 </a:t>
            </a:r>
            <a:endParaRPr lang="es-MX" sz="72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5786446" y="1643050"/>
            <a:ext cx="24288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>
                <a:solidFill>
                  <a:srgbClr val="92D050"/>
                </a:solidFill>
              </a:rPr>
              <a:t>   </a:t>
            </a:r>
            <a:r>
              <a:rPr lang="es-MX" sz="7200" dirty="0" smtClean="0">
                <a:solidFill>
                  <a:srgbClr val="92D050"/>
                </a:solidFill>
                <a:latin typeface="Comic Sans MS" pitchFamily="66" charset="0"/>
              </a:rPr>
              <a:t>+</a:t>
            </a:r>
            <a:endParaRPr lang="es-MX" sz="7200" dirty="0">
              <a:solidFill>
                <a:srgbClr val="92D05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71538" y="571480"/>
            <a:ext cx="41434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EJEMPLO</a:t>
            </a:r>
          </a:p>
          <a:p>
            <a:endParaRPr lang="es-MX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s-MX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1285860"/>
            <a:ext cx="57150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En un almacén tenían </a:t>
            </a:r>
            <a:r>
              <a:rPr lang="es-MX" sz="28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40 tarros </a:t>
            </a: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de conservas. Les llegaron 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30 tarros </a:t>
            </a:r>
            <a:r>
              <a:rPr lang="es-MX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más. ¿Cuántos tienen ahora?</a:t>
            </a:r>
          </a:p>
          <a:p>
            <a:endParaRPr lang="es-MX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s-MX" sz="2400" dirty="0" smtClean="0">
                <a:solidFill>
                  <a:srgbClr val="92D050"/>
                </a:solidFill>
                <a:latin typeface="Comic Sans MS" pitchFamily="66" charset="0"/>
              </a:rPr>
              <a:t>     </a:t>
            </a:r>
            <a:r>
              <a:rPr lang="es-MX" sz="2400" dirty="0" smtClean="0">
                <a:solidFill>
                  <a:srgbClr val="92D050"/>
                </a:solidFill>
                <a:latin typeface="Kristen ITC" pitchFamily="66" charset="0"/>
              </a:rPr>
              <a:t>Más </a:t>
            </a:r>
            <a:r>
              <a:rPr lang="es-MX" sz="2400" dirty="0" smtClean="0">
                <a:solidFill>
                  <a:srgbClr val="92D050"/>
                </a:solidFill>
                <a:latin typeface="Kristen ITC" pitchFamily="66" charset="0"/>
              </a:rPr>
              <a:t>tarros 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Se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añadieron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nuevos tarros</a:t>
            </a:r>
          </a:p>
          <a:p>
            <a:r>
              <a:rPr lang="es-MX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Se 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Kristen ITC" pitchFamily="66" charset="0"/>
              </a:rPr>
              <a:t>incrementaron, aumentaron</a:t>
            </a:r>
            <a:r>
              <a:rPr lang="es-MX" sz="24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.</a:t>
            </a:r>
          </a:p>
          <a:p>
            <a:r>
              <a:rPr lang="es-MX" sz="2400" dirty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 </a:t>
            </a:r>
            <a:endParaRPr lang="es-MX" sz="2400" dirty="0" smtClean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 </a:t>
            </a:r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Luego, hay que </a:t>
            </a:r>
            <a:r>
              <a:rPr lang="es-MX" sz="3200" dirty="0" smtClean="0">
                <a:solidFill>
                  <a:schemeClr val="accent1">
                    <a:lumMod val="75000"/>
                  </a:schemeClr>
                </a:solidFill>
                <a:latin typeface="Kristen ITC" pitchFamily="66" charset="0"/>
              </a:rPr>
              <a:t>sumar.</a:t>
            </a:r>
          </a:p>
          <a:p>
            <a:endParaRPr lang="es-MX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es-MX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 Ahora  70 tarros.</a:t>
            </a:r>
          </a:p>
          <a:p>
            <a:endParaRPr lang="es-MX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5" name="4 Cilindro"/>
          <p:cNvSpPr/>
          <p:nvPr/>
        </p:nvSpPr>
        <p:spPr>
          <a:xfrm>
            <a:off x="6715140" y="3357562"/>
            <a:ext cx="928694" cy="1428760"/>
          </a:xfrm>
          <a:prstGeom prst="can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5 Rectángulo redondeado"/>
          <p:cNvSpPr/>
          <p:nvPr/>
        </p:nvSpPr>
        <p:spPr>
          <a:xfrm>
            <a:off x="6858016" y="3857628"/>
            <a:ext cx="571504" cy="2857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785794"/>
            <a:ext cx="54292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>
                <a:solidFill>
                  <a:srgbClr val="92D050"/>
                </a:solidFill>
                <a:latin typeface="Harrington" pitchFamily="82" charset="0"/>
              </a:rPr>
              <a:t>¿CUÁNDO DEBO RESTAR?</a:t>
            </a:r>
            <a:endParaRPr lang="es-MX" sz="4000" b="1" dirty="0">
              <a:solidFill>
                <a:srgbClr val="92D050"/>
              </a:solidFill>
              <a:latin typeface="Harringto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071538" y="2786058"/>
            <a:ext cx="38576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rgbClr val="FFC000"/>
                </a:solidFill>
                <a:latin typeface="Harrington" pitchFamily="82" charset="0"/>
              </a:rPr>
              <a:t>SUSTRAER</a:t>
            </a:r>
          </a:p>
          <a:p>
            <a:endParaRPr lang="es-MX" sz="2800" b="1" dirty="0">
              <a:solidFill>
                <a:srgbClr val="FFC000"/>
              </a:solidFill>
              <a:latin typeface="Harrington" pitchFamily="82" charset="0"/>
            </a:endParaRPr>
          </a:p>
          <a:p>
            <a:r>
              <a:rPr lang="es-MX" sz="2800" b="1" dirty="0" smtClean="0">
                <a:solidFill>
                  <a:srgbClr val="FFC000"/>
                </a:solidFill>
                <a:latin typeface="Harrington" pitchFamily="82" charset="0"/>
              </a:rPr>
              <a:t>QUITAR</a:t>
            </a:r>
            <a:endParaRPr lang="es-MX" sz="2800" b="1" dirty="0">
              <a:solidFill>
                <a:srgbClr val="FFC000"/>
              </a:solidFill>
              <a:latin typeface="Harringto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857752" y="2857496"/>
            <a:ext cx="28575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CALCULAR LA DIFERENCIA</a:t>
            </a:r>
          </a:p>
          <a:p>
            <a:endParaRPr lang="es-MX" sz="2800" b="1" dirty="0">
              <a:solidFill>
                <a:schemeClr val="accent3">
                  <a:lumMod val="60000"/>
                  <a:lumOff val="40000"/>
                </a:schemeClr>
              </a:solidFill>
              <a:latin typeface="Harrington" pitchFamily="82" charset="0"/>
            </a:endParaRPr>
          </a:p>
          <a:p>
            <a:r>
              <a:rPr lang="es-MX" sz="28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Harrington" pitchFamily="82" charset="0"/>
              </a:rPr>
              <a:t>RETIRAR </a:t>
            </a:r>
            <a:endParaRPr lang="es-MX" sz="2800" b="1" dirty="0">
              <a:solidFill>
                <a:schemeClr val="accent3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857356" y="5000636"/>
            <a:ext cx="38576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b="1" dirty="0" smtClean="0">
                <a:solidFill>
                  <a:srgbClr val="00B050"/>
                </a:solidFill>
                <a:latin typeface="Harrington" pitchFamily="82" charset="0"/>
              </a:rPr>
              <a:t>DISMINUIR</a:t>
            </a:r>
            <a:endParaRPr lang="es-MX" sz="3200" b="1" dirty="0">
              <a:solidFill>
                <a:srgbClr val="00B050"/>
              </a:solidFill>
              <a:latin typeface="Harrington" pitchFamily="82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4286248" y="1500174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000" dirty="0" smtClean="0">
                <a:solidFill>
                  <a:srgbClr val="FFC000"/>
                </a:solidFill>
                <a:latin typeface="Comic Sans MS" pitchFamily="66" charset="0"/>
              </a:rPr>
              <a:t>-</a:t>
            </a:r>
            <a:endParaRPr lang="es-MX" sz="60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928662" y="857232"/>
            <a:ext cx="50006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Comic Sans MS" pitchFamily="66" charset="0"/>
              </a:rPr>
              <a:t>EJEMPLO</a:t>
            </a:r>
            <a:endParaRPr lang="es-MX" sz="3200" dirty="0">
              <a:solidFill>
                <a:schemeClr val="accent3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142976" y="1785926"/>
            <a:ext cx="62151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Tenía $5.500 y gasté $600. ¿Cuánto dinero tengo ahora?</a:t>
            </a:r>
          </a:p>
          <a:p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>
                <a:solidFill>
                  <a:srgbClr val="92D050"/>
                </a:solidFill>
                <a:latin typeface="Comic Sans MS" pitchFamily="66" charset="0"/>
              </a:rPr>
              <a:t> </a:t>
            </a:r>
            <a:r>
              <a:rPr lang="es-MX" sz="2800" dirty="0" smtClean="0">
                <a:solidFill>
                  <a:srgbClr val="92D050"/>
                </a:solidFill>
                <a:latin typeface="Comic Sans MS" pitchFamily="66" charset="0"/>
              </a:rPr>
              <a:t> Menos dinero.</a:t>
            </a:r>
          </a:p>
          <a:p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Luego hay que restar</a:t>
            </a:r>
          </a:p>
          <a:p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  <a:p>
            <a:r>
              <a:rPr lang="es-MX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omic Sans MS" pitchFamily="66" charset="0"/>
              </a:rPr>
              <a:t>   $4.900</a:t>
            </a:r>
            <a:endParaRPr lang="es-MX" sz="2800" dirty="0">
              <a:solidFill>
                <a:schemeClr val="accent1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6357950" y="3357562"/>
            <a:ext cx="12144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9600" dirty="0" smtClean="0">
                <a:solidFill>
                  <a:srgbClr val="FFC000"/>
                </a:solidFill>
                <a:latin typeface="Comic Sans MS" pitchFamily="66" charset="0"/>
              </a:rPr>
              <a:t>$</a:t>
            </a:r>
            <a:endParaRPr lang="es-MX" sz="9600" dirty="0">
              <a:solidFill>
                <a:srgbClr val="FFC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214414" y="1428736"/>
            <a:ext cx="55007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Harrington" pitchFamily="82" charset="0"/>
              </a:rPr>
              <a:t>¿Cuándo debo multiplicar?</a:t>
            </a:r>
            <a:endParaRPr lang="es-MX" sz="3600" dirty="0">
              <a:solidFill>
                <a:schemeClr val="accent1">
                  <a:lumMod val="60000"/>
                  <a:lumOff val="40000"/>
                </a:schemeClr>
              </a:solidFill>
              <a:latin typeface="Harrington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1214414" y="3214686"/>
            <a:ext cx="3929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  </a:t>
            </a:r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CALCULAL EL TOTAL</a:t>
            </a:r>
          </a:p>
          <a:p>
            <a:r>
              <a:rPr lang="es-MX" sz="2800" b="1" dirty="0" smtClean="0">
                <a:solidFill>
                  <a:schemeClr val="tx2">
                    <a:lumMod val="75000"/>
                  </a:schemeClr>
                </a:solidFill>
                <a:latin typeface="Harrington" pitchFamily="82" charset="0"/>
              </a:rPr>
              <a:t> CON MUCHOS, MUCHOS OBJETOS</a:t>
            </a:r>
            <a:endParaRPr lang="es-MX" sz="2800" b="1" dirty="0">
              <a:solidFill>
                <a:schemeClr val="tx2">
                  <a:lumMod val="75000"/>
                </a:schemeClr>
              </a:solidFill>
              <a:latin typeface="Harrington" pitchFamily="82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643570" y="2071678"/>
            <a:ext cx="20717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rgbClr val="92D050"/>
                </a:solidFill>
                <a:latin typeface="Harrington" pitchFamily="82" charset="0"/>
              </a:rPr>
              <a:t>DUPLICAR</a:t>
            </a:r>
          </a:p>
          <a:p>
            <a:r>
              <a:rPr lang="es-MX" sz="2800" dirty="0" smtClean="0">
                <a:solidFill>
                  <a:srgbClr val="92D050"/>
                </a:solidFill>
                <a:latin typeface="Harrington" pitchFamily="82" charset="0"/>
              </a:rPr>
              <a:t>TRIPLICAR</a:t>
            </a:r>
            <a:endParaRPr lang="es-MX" sz="2800" dirty="0">
              <a:solidFill>
                <a:srgbClr val="92D050"/>
              </a:solidFill>
              <a:latin typeface="Harrington" pitchFamily="82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214942" y="3643314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latin typeface="Comic Sans MS" pitchFamily="66" charset="0"/>
              </a:rPr>
              <a:t>  </a:t>
            </a:r>
            <a:endParaRPr lang="es-MX" sz="6600" dirty="0">
              <a:solidFill>
                <a:srgbClr val="FFC000"/>
              </a:solidFill>
              <a:latin typeface="Comic Sans MS" pitchFamily="66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286248" y="1071546"/>
            <a:ext cx="342902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6600" dirty="0" smtClean="0">
                <a:latin typeface="Comic Sans MS" pitchFamily="66" charset="0"/>
              </a:rPr>
              <a:t>  </a:t>
            </a:r>
            <a:r>
              <a:rPr lang="es-MX" sz="6600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.</a:t>
            </a:r>
            <a:endParaRPr lang="es-MX" sz="6600" dirty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</TotalTime>
  <Words>970</Words>
  <Application>Microsoft Office PowerPoint</Application>
  <PresentationFormat>Presentación en pantalla (4:3)</PresentationFormat>
  <Paragraphs>193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Mirador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</dc:creator>
  <cp:lastModifiedBy>Maria</cp:lastModifiedBy>
  <cp:revision>7</cp:revision>
  <dcterms:created xsi:type="dcterms:W3CDTF">2012-03-13T08:33:36Z</dcterms:created>
  <dcterms:modified xsi:type="dcterms:W3CDTF">2012-03-13T08:50:22Z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